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807C-E52C-4438-A922-77954659E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C69395-6270-4052-A603-FED552567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36720-5AFB-4A52-A767-509B7E755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B837E-B5E6-4331-81A0-D2587F7B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0414-43ED-4F57-A602-D6FB717F1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4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F281E-9465-4485-9BB2-23419FFB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ACB63A-2762-43C2-B034-F31CE65EA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877C1-C473-414F-A73E-B70750D5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99112-A3C9-42B2-9AE8-D36314D4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A7236-293F-4C3D-AE8F-A75AD634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3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301CAD-8F5C-48C4-9CCA-B369D1F1BB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E718F-06F3-4C26-B7D9-ACF53052F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25DB7-AAB2-4B7F-B6BD-E3902557E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A309E-0257-44CB-80E9-9BEDC69E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0D746-D23B-4740-94E1-A2849131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0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098A9-F387-4F48-B240-CFD53E58E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C5B72-7F7A-43E7-8A2C-8EAA21CF6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7CF63-8082-4362-831A-B2431013B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8961-888F-4DF6-8219-9DAE6855A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9A2A2-9C7F-41B8-99D7-26B8FC92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9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BB326-90CA-4DE8-B8C0-201F37727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BACD8-A89F-4750-B626-7B10FBA3B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D7A90-62F9-40FA-AE12-50FBB69A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01C35-990A-47AC-8622-3C94DA3B4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F473C-4B3C-45C0-AB7E-259FBCFE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5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EA23-0266-40FE-A940-CEA448E96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1C2B8-C459-4F06-B446-AB975B8C76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D2326-0B12-44A4-AAE5-B8D44839F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B1846-4093-4889-B09C-6AFF3E51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95508-5F8A-4021-BD83-D8290568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DE6CD-8A46-4127-BF66-84F9F5930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380D0-7EA4-446F-B1F0-5EB4758F1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B71F7-86AA-415F-8597-9F364590B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17C05-71A3-4D51-8ABD-A4B4AF8D2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AAC937-96A1-426D-9A51-85B2DCC70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03F972-7530-4E97-8326-C9520A5A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E3BF4C-7855-4632-9E90-87FE7C41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4DF77-2E11-4E2A-89A8-BEB390D7C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BE8154-1E42-4311-8150-3A0DD7EE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10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0DEAB-A254-43A7-A137-9C3842830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2B5630-D20C-4EE3-AAE7-6D3B9B228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F37566-4E1E-409F-B015-C038EFDC8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91061-5117-435F-9B0B-AE837F2E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5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76C7B5-B45D-4ADF-A83D-AC048A93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A94388-E128-4365-B9C6-13ED384D2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413F0-DA60-40C4-836E-3BFE45B9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DB32C-5942-4B2C-81D5-691E2E266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43116-4FD3-4E86-AF63-E6E0D131D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CF2FF-0AE4-44E2-ACE3-1FD328D5E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82478-57C8-4A3E-9E9C-2D64E81A6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5C9A0-0C75-4188-B535-B47C02E42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2CF68-2315-4C11-A36F-CBECF626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0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89B11-D4B2-4E1A-AB16-B2906F0FD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F10397-6417-4DD6-8233-86E60989E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E8027-BC5A-4FD9-96E1-E0959DE19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A94DE-743A-43B7-9109-3DC0829E6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D8E54-C426-4D38-A8EE-6782C6DC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7AD8F1-2523-473C-9A29-FF8976EF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6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2B92AF-5F54-4AD7-9779-6919E4C93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D68D1-155E-47B4-B355-AA665F6AE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8A9ED-7D94-4517-8439-92A8F65D3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8774-A678-465F-A916-4E05099D317A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C2A3B-6559-4D39-B757-B4696DC02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B9CA0-8557-4298-998E-B937A1AB3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EBC9-17FE-4B37-ADA7-4FA3260C6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52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usbenefit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2ACCF-511E-4643-BC43-78938A614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046"/>
            <a:ext cx="10515600" cy="1274201"/>
          </a:xfrm>
        </p:spPr>
        <p:txBody>
          <a:bodyPr/>
          <a:lstStyle/>
          <a:p>
            <a:r>
              <a:rPr lang="en-US" sz="4000" b="1" dirty="0"/>
              <a:t>Welcome to Asahi Kasei!</a:t>
            </a:r>
            <a:br>
              <a:rPr lang="en-US" sz="4000" b="1" dirty="0"/>
            </a:br>
            <a:r>
              <a:rPr lang="en-US" sz="2000" i="1" dirty="0"/>
              <a:t>We are thrilled to welcome you to our team.  We’re proud to offer you a comprehensive benefits package.  Here is how to get started…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C3CC8-1EAC-4986-9D88-905C63F5D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681" y="1461247"/>
            <a:ext cx="10802471" cy="513920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Everything begins in Workday, our Human Resources Information System (HRIS)</a:t>
            </a:r>
            <a:r>
              <a:rPr lang="en-US" sz="2000" i="1" dirty="0"/>
              <a:t> </a:t>
            </a:r>
            <a:r>
              <a:rPr lang="en-US" sz="1800" i="1" u="sng" dirty="0">
                <a:solidFill>
                  <a:srgbClr val="0070C0"/>
                </a:solidFill>
              </a:rPr>
              <a:t>https://wd5.myworkday.com/wday/authgwy/akamerica/login.htmld</a:t>
            </a:r>
            <a:endParaRPr lang="en-US" sz="1800" u="sng" dirty="0">
              <a:solidFill>
                <a:srgbClr val="0070C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Please make sure your personal information is correct, including your legal name and Social Security Number (as stated on your Social Security card)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Please complete the inbox items assigned to you in Workday</a:t>
            </a: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700" dirty="0"/>
          </a:p>
          <a:p>
            <a:pPr lvl="2">
              <a:lnSpc>
                <a:spcPct val="100000"/>
              </a:lnSpc>
              <a:spcBef>
                <a:spcPts val="300"/>
              </a:spcBef>
            </a:pPr>
            <a:endParaRPr lang="en-US" sz="1700" dirty="0"/>
          </a:p>
          <a:p>
            <a:pPr lvl="2">
              <a:lnSpc>
                <a:spcPct val="100000"/>
              </a:lnSpc>
              <a:spcBef>
                <a:spcPts val="300"/>
              </a:spcBef>
            </a:pPr>
            <a:endParaRPr lang="en-US" sz="1700" dirty="0"/>
          </a:p>
          <a:p>
            <a:pPr marL="457200" indent="-457200">
              <a:lnSpc>
                <a:spcPct val="100000"/>
              </a:lnSpc>
              <a:spcBef>
                <a:spcPts val="3000"/>
              </a:spcBef>
              <a:buFont typeface="+mj-lt"/>
              <a:buAutoNum type="arabicPeriod"/>
            </a:pPr>
            <a:endParaRPr lang="en-US" sz="1500" dirty="0"/>
          </a:p>
          <a:p>
            <a:pPr marL="457200" indent="-457200">
              <a:lnSpc>
                <a:spcPct val="100000"/>
              </a:lnSpc>
              <a:spcBef>
                <a:spcPts val="3000"/>
              </a:spcBef>
              <a:buFont typeface="+mj-lt"/>
              <a:buAutoNum type="arabicPeriod"/>
            </a:pPr>
            <a:r>
              <a:rPr lang="en-US" sz="1500" dirty="0"/>
              <a:t>After you have received your first paycheck, you can create your 401(k) retirement account with Transamerica (our record keeper) and make your deferral and investment elections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1500" dirty="0"/>
              <a:t>Call 1-800-755-5801 or login at </a:t>
            </a:r>
            <a:r>
              <a:rPr lang="en-US" sz="1500" i="1" u="sng" dirty="0">
                <a:solidFill>
                  <a:srgbClr val="0070C0"/>
                </a:solidFill>
              </a:rPr>
              <a:t>transamerica.com/portal/home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1500" dirty="0"/>
              <a:t>If you do not make an active deferral election, your deferral will default to 5%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1500" dirty="0"/>
              <a:t>Information about the plan will be mailed to your home address and can also be found at </a:t>
            </a:r>
            <a:r>
              <a:rPr lang="en-US" sz="1500" i="1" dirty="0">
                <a:hlinkClick r:id="rId2"/>
              </a:rPr>
              <a:t>www.akusbenefits.com</a:t>
            </a:r>
            <a:r>
              <a:rPr lang="en-US" sz="1500" i="1" dirty="0"/>
              <a:t> </a:t>
            </a:r>
            <a:endParaRPr lang="en-US" sz="15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BE9EFD-B6DF-419C-B639-4CADA99CCA7A}"/>
              </a:ext>
            </a:extLst>
          </p:cNvPr>
          <p:cNvSpPr txBox="1"/>
          <p:nvPr/>
        </p:nvSpPr>
        <p:spPr>
          <a:xfrm>
            <a:off x="1290914" y="6427113"/>
            <a:ext cx="10511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+mj-lt"/>
              </a:rPr>
              <a:t>Questions? </a:t>
            </a:r>
            <a:r>
              <a:rPr lang="en-US" sz="2200" dirty="0">
                <a:latin typeface="+mj-lt"/>
              </a:rPr>
              <a:t>Email </a:t>
            </a:r>
            <a:r>
              <a:rPr lang="en-US" sz="2200" i="1" u="sng" dirty="0">
                <a:solidFill>
                  <a:srgbClr val="0070C0"/>
                </a:solidFill>
                <a:latin typeface="+mj-lt"/>
              </a:rPr>
              <a:t>Asahi-Benefits@ak-america.com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247CE37-59DA-4877-B251-C78AA9DB8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094540"/>
              </p:ext>
            </p:extLst>
          </p:nvPr>
        </p:nvGraphicFramePr>
        <p:xfrm>
          <a:off x="1290915" y="3310056"/>
          <a:ext cx="10511118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4096">
                  <a:extLst>
                    <a:ext uri="{9D8B030D-6E8A-4147-A177-3AD203B41FA5}">
                      <a16:colId xmlns:a16="http://schemas.microsoft.com/office/drawing/2014/main" val="3322247976"/>
                    </a:ext>
                  </a:extLst>
                </a:gridCol>
                <a:gridCol w="6217022">
                  <a:extLst>
                    <a:ext uri="{9D8B030D-6E8A-4147-A177-3AD203B41FA5}">
                      <a16:colId xmlns:a16="http://schemas.microsoft.com/office/drawing/2014/main" val="4021102678"/>
                    </a:ext>
                  </a:extLst>
                </a:gridCol>
              </a:tblGrid>
              <a:tr h="114450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Complete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Payroll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tasks as soon as possible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</a:rPr>
                        <a:t>Tax withholding (W-4)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</a:rPr>
                        <a:t>Direct deposit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Complete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Benefits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tasks within 30 days of hire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1" dirty="0">
                          <a:solidFill>
                            <a:schemeClr val="tx1"/>
                          </a:solidFill>
                        </a:rPr>
                        <a:t>Orientation video (link in the announcement section)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1" dirty="0">
                          <a:solidFill>
                            <a:schemeClr val="tx1"/>
                          </a:solidFill>
                        </a:rPr>
                        <a:t>Benefits enrollment, add dependents and beneficiaries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i="1" dirty="0">
                          <a:solidFill>
                            <a:schemeClr val="tx1"/>
                          </a:solidFill>
                        </a:rPr>
                        <a:t>Please note: wait for your new hire benefit task to be initiated to complete your enrollments.  Do not try and enter your benefit elections via a life event (marriage, birth, etc.) </a:t>
                      </a:r>
                      <a:r>
                        <a:rPr lang="en-US" sz="1500" i="1" dirty="0"/>
                        <a:t>n</a:t>
                      </a:r>
                      <a:endParaRPr lang="en-US" sz="15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185439"/>
                  </a:ext>
                </a:extLst>
              </a:tr>
              <a:tr h="29360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/>
                        <a:t>Detailed benefit information can be found at </a:t>
                      </a:r>
                      <a:r>
                        <a:rPr lang="en-US" sz="1500" i="1" dirty="0">
                          <a:hlinkClick r:id="rId2"/>
                        </a:rPr>
                        <a:t>www.akusbenefits.com</a:t>
                      </a:r>
                      <a:r>
                        <a:rPr lang="en-US" sz="1500" i="1" dirty="0"/>
                        <a:t> </a:t>
                      </a:r>
                      <a:endParaRPr lang="en-US" sz="15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7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531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7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278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Welcome to Asahi Kasei! We are thrilled to welcome you to our team.  We’re proud to offer you a comprehensive benefits package.  Here is how to get started…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Asahi Kasei!</dc:title>
  <dc:creator>Rizak, Lisa</dc:creator>
  <cp:lastModifiedBy>Sizemore, Evan</cp:lastModifiedBy>
  <cp:revision>25</cp:revision>
  <dcterms:created xsi:type="dcterms:W3CDTF">2021-12-06T16:34:44Z</dcterms:created>
  <dcterms:modified xsi:type="dcterms:W3CDTF">2022-01-28T16:38:50Z</dcterms:modified>
</cp:coreProperties>
</file>